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62" r:id="rId4"/>
    <p:sldId id="263" r:id="rId5"/>
    <p:sldId id="267" r:id="rId6"/>
    <p:sldId id="266" r:id="rId7"/>
    <p:sldId id="264" r:id="rId8"/>
    <p:sldId id="268" r:id="rId9"/>
    <p:sldId id="265" r:id="rId10"/>
    <p:sldId id="269" r:id="rId11"/>
    <p:sldId id="270" r:id="rId12"/>
    <p:sldId id="271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2D3B9A-5CB2-D38E-839F-02008BFC5FA7}" v="34" dt="2024-04-12T02:45:01.314"/>
    <p1510:client id="{73369857-6109-4EA5-B119-73E7C7C5D2A5}" v="22" dt="2024-04-12T08:22:06.485"/>
    <p1510:client id="{B0147989-3862-6D9B-AFB9-0DDFCF16DCF3}" v="504" dt="2024-04-12T02:24:53.755"/>
    <p1510:client id="{B0FF10D3-D69E-448D-E7C7-903B38170FF6}" v="22" dt="2024-04-12T07:56:24.696"/>
    <p1510:client id="{EFBD7F8E-3397-3A55-06FF-1051D965D5D2}" v="113" dt="2024-04-12T22:00:50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38A627-1F18-4080-95E7-EEAEA8F3BE2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D528A36-DA7A-4C9D-9FE5-CEF7EDC6D4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Ob</a:t>
          </a:r>
          <a:r>
            <a:rPr lang="zh-TW" b="1"/>
            <a:t>ject</a:t>
          </a:r>
          <a:r>
            <a:rPr lang="en-US" b="1"/>
            <a:t>iv</a:t>
          </a:r>
          <a:r>
            <a:rPr lang="zh-TW" b="1"/>
            <a:t>e</a:t>
          </a:r>
          <a:r>
            <a:rPr lang="en-US"/>
            <a:t>:</a:t>
          </a:r>
          <a:r>
            <a:rPr lang="zh-TW"/>
            <a:t> </a:t>
          </a:r>
          <a:r>
            <a:rPr lang="en-US"/>
            <a:t>Th</a:t>
          </a:r>
          <a:r>
            <a:rPr lang="zh-TW"/>
            <a:t>e a</a:t>
          </a:r>
          <a:r>
            <a:rPr lang="en-US"/>
            <a:t>im</a:t>
          </a:r>
          <a:r>
            <a:rPr lang="zh-TW"/>
            <a:t> </a:t>
          </a:r>
          <a:r>
            <a:rPr lang="en-US"/>
            <a:t>of</a:t>
          </a:r>
          <a:r>
            <a:rPr lang="zh-TW"/>
            <a:t> th</a:t>
          </a:r>
          <a:r>
            <a:rPr lang="en-US"/>
            <a:t>is</a:t>
          </a:r>
          <a:r>
            <a:rPr lang="zh-TW"/>
            <a:t> </a:t>
          </a:r>
          <a:r>
            <a:rPr lang="en-US"/>
            <a:t>proj</a:t>
          </a:r>
          <a:r>
            <a:rPr lang="zh-TW"/>
            <a:t>ec</a:t>
          </a:r>
          <a:r>
            <a:rPr lang="en-US"/>
            <a:t>t</a:t>
          </a:r>
          <a:r>
            <a:rPr lang="zh-TW"/>
            <a:t> i</a:t>
          </a:r>
          <a:r>
            <a:rPr lang="en-US"/>
            <a:t>s</a:t>
          </a:r>
          <a:r>
            <a:rPr lang="zh-TW"/>
            <a:t> t</a:t>
          </a:r>
          <a:r>
            <a:rPr lang="en-US"/>
            <a:t>o</a:t>
          </a:r>
          <a:r>
            <a:rPr lang="zh-TW"/>
            <a:t> </a:t>
          </a:r>
          <a:r>
            <a:rPr lang="en-US"/>
            <a:t>pred</a:t>
          </a:r>
          <a:r>
            <a:rPr lang="zh-TW"/>
            <a:t>ic</a:t>
          </a:r>
          <a:r>
            <a:rPr lang="en-US"/>
            <a:t>t</a:t>
          </a:r>
          <a:r>
            <a:rPr lang="en-US">
              <a:latin typeface="Avenir Next LT Pro"/>
            </a:rPr>
            <a:t> IMDB rating</a:t>
          </a:r>
          <a:r>
            <a:rPr lang="en-US" altLang="zh-TW"/>
            <a:t> </a:t>
          </a:r>
          <a:r>
            <a:rPr lang="en-US"/>
            <a:t>u</a:t>
          </a:r>
          <a:r>
            <a:rPr lang="zh-TW"/>
            <a:t>sing </a:t>
          </a:r>
          <a:r>
            <a:rPr lang="en-US"/>
            <a:t>v</a:t>
          </a:r>
          <a:r>
            <a:rPr lang="zh-TW"/>
            <a:t>a</a:t>
          </a:r>
          <a:r>
            <a:rPr lang="en-US"/>
            <a:t>r</a:t>
          </a:r>
          <a:r>
            <a:rPr lang="zh-TW"/>
            <a:t>io</a:t>
          </a:r>
          <a:r>
            <a:rPr lang="en-US"/>
            <a:t>u</a:t>
          </a:r>
          <a:r>
            <a:rPr lang="zh-TW"/>
            <a:t>s </a:t>
          </a:r>
          <a:r>
            <a:rPr lang="en-US"/>
            <a:t>f</a:t>
          </a:r>
          <a:r>
            <a:rPr lang="zh-TW"/>
            <a:t>ac</a:t>
          </a:r>
          <a:r>
            <a:rPr lang="en-US"/>
            <a:t>to</a:t>
          </a:r>
          <a:r>
            <a:rPr lang="zh-TW"/>
            <a:t>rs </a:t>
          </a:r>
          <a:r>
            <a:rPr lang="en-US"/>
            <a:t>a</a:t>
          </a:r>
          <a:r>
            <a:rPr lang="zh-TW"/>
            <a:t>vai</a:t>
          </a:r>
          <a:r>
            <a:rPr lang="en-US"/>
            <a:t>lable</a:t>
          </a:r>
          <a:r>
            <a:rPr lang="zh-TW"/>
            <a:t> </a:t>
          </a:r>
          <a:r>
            <a:rPr lang="en-US"/>
            <a:t>in</a:t>
          </a:r>
          <a:r>
            <a:rPr lang="zh-TW"/>
            <a:t> ou</a:t>
          </a:r>
          <a:r>
            <a:rPr lang="en-US"/>
            <a:t>r</a:t>
          </a:r>
          <a:r>
            <a:rPr lang="zh-TW"/>
            <a:t> </a:t>
          </a:r>
          <a:r>
            <a:rPr lang="en-US"/>
            <a:t>data</a:t>
          </a:r>
          <a:r>
            <a:rPr lang="zh-TW"/>
            <a:t>s</a:t>
          </a:r>
          <a:r>
            <a:rPr lang="en-US"/>
            <a:t>et.</a:t>
          </a:r>
          <a:r>
            <a:rPr lang="zh-TW"/>
            <a:t> </a:t>
          </a:r>
          <a:r>
            <a:rPr lang="en-US"/>
            <a:t>By</a:t>
          </a:r>
          <a:r>
            <a:rPr lang="zh-TW"/>
            <a:t> i</a:t>
          </a:r>
          <a:r>
            <a:rPr lang="en-US"/>
            <a:t>de</a:t>
          </a:r>
          <a:r>
            <a:rPr lang="zh-TW"/>
            <a:t>nti</a:t>
          </a:r>
          <a:r>
            <a:rPr lang="en-US"/>
            <a:t>fy</a:t>
          </a:r>
          <a:r>
            <a:rPr lang="zh-TW"/>
            <a:t>i</a:t>
          </a:r>
          <a:r>
            <a:rPr lang="en-US"/>
            <a:t>n</a:t>
          </a:r>
          <a:r>
            <a:rPr lang="zh-TW"/>
            <a:t>g </a:t>
          </a:r>
          <a:r>
            <a:rPr lang="en-US"/>
            <a:t>t</a:t>
          </a:r>
          <a:r>
            <a:rPr lang="zh-TW"/>
            <a:t>h</a:t>
          </a:r>
          <a:r>
            <a:rPr lang="en-US"/>
            <a:t>e</a:t>
          </a:r>
          <a:r>
            <a:rPr lang="zh-TW"/>
            <a:t> </a:t>
          </a:r>
          <a:r>
            <a:rPr lang="en-US"/>
            <a:t>key</a:t>
          </a:r>
          <a:r>
            <a:rPr lang="zh-TW"/>
            <a:t> </a:t>
          </a:r>
          <a:r>
            <a:rPr lang="en-US"/>
            <a:t>va</a:t>
          </a:r>
          <a:r>
            <a:rPr lang="zh-TW"/>
            <a:t>r</a:t>
          </a:r>
          <a:r>
            <a:rPr lang="en-US"/>
            <a:t>i</a:t>
          </a:r>
          <a:r>
            <a:rPr lang="zh-TW"/>
            <a:t>a</a:t>
          </a:r>
          <a:r>
            <a:rPr lang="en-US"/>
            <a:t>bl</a:t>
          </a:r>
          <a:r>
            <a:rPr lang="zh-TW"/>
            <a:t>es </a:t>
          </a:r>
          <a:r>
            <a:rPr lang="en-US"/>
            <a:t>that</a:t>
          </a:r>
          <a:r>
            <a:rPr lang="zh-TW"/>
            <a:t> </a:t>
          </a:r>
          <a:r>
            <a:rPr lang="en-US"/>
            <a:t>in</a:t>
          </a:r>
          <a:r>
            <a:rPr lang="zh-TW"/>
            <a:t>f</a:t>
          </a:r>
          <a:r>
            <a:rPr lang="en-US"/>
            <a:t>luence</a:t>
          </a:r>
          <a:r>
            <a:rPr lang="zh-TW"/>
            <a:t> </a:t>
          </a:r>
          <a:r>
            <a:rPr lang="en-US">
              <a:latin typeface="Avenir Next LT Pro"/>
            </a:rPr>
            <a:t>a</a:t>
          </a:r>
          <a:r>
            <a:rPr lang="zh-TW"/>
            <a:t> </a:t>
          </a:r>
          <a:r>
            <a:rPr lang="en-US">
              <a:latin typeface="Avenir Next LT Pro"/>
            </a:rPr>
            <a:t>movie's rating</a:t>
          </a:r>
          <a:r>
            <a:rPr lang="zh-TW" altLang="en-US">
              <a:latin typeface="Avenir Next LT Pro"/>
            </a:rPr>
            <a:t> </a:t>
          </a:r>
          <a:r>
            <a:rPr lang="zh-TW"/>
            <a:t>such as genre, director, cast, budget, and box office performance, we intend to develop a predictive model. </a:t>
          </a:r>
          <a:endParaRPr lang="en-US"/>
        </a:p>
      </dgm:t>
    </dgm:pt>
    <dgm:pt modelId="{3BDFEB5C-DA3C-44A0-A06C-8ECFF3612433}" type="parTrans" cxnId="{4C414D33-8DE6-47E1-9894-6DC8B61B8BDD}">
      <dgm:prSet/>
      <dgm:spPr/>
      <dgm:t>
        <a:bodyPr/>
        <a:lstStyle/>
        <a:p>
          <a:endParaRPr lang="en-US"/>
        </a:p>
      </dgm:t>
    </dgm:pt>
    <dgm:pt modelId="{45FC2306-70AE-452F-AB78-F8A9EC980D65}" type="sibTrans" cxnId="{4C414D33-8DE6-47E1-9894-6DC8B61B8BDD}">
      <dgm:prSet/>
      <dgm:spPr/>
      <dgm:t>
        <a:bodyPr/>
        <a:lstStyle/>
        <a:p>
          <a:endParaRPr lang="en-US"/>
        </a:p>
      </dgm:t>
    </dgm:pt>
    <dgm:pt modelId="{AC086D65-B349-4120-8E42-4FD2EA15A4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</a:t>
          </a:r>
          <a:r>
            <a:rPr lang="zh-TW" b="1"/>
            <a:t>r</a:t>
          </a:r>
          <a:r>
            <a:rPr lang="en-US" b="1"/>
            <a:t>oblem</a:t>
          </a:r>
          <a:r>
            <a:rPr lang="zh-TW" b="1"/>
            <a:t> </a:t>
          </a:r>
          <a:r>
            <a:rPr lang="en-US" b="1"/>
            <a:t>St</a:t>
          </a:r>
          <a:r>
            <a:rPr lang="zh-TW" b="1"/>
            <a:t>a</a:t>
          </a:r>
          <a:r>
            <a:rPr lang="en-US" b="1"/>
            <a:t>teme</a:t>
          </a:r>
          <a:r>
            <a:rPr lang="zh-TW" b="1"/>
            <a:t>n</a:t>
          </a:r>
          <a:r>
            <a:rPr lang="en-US" b="1"/>
            <a:t>t</a:t>
          </a:r>
          <a:r>
            <a:rPr lang="en-US"/>
            <a:t>:</a:t>
          </a:r>
          <a:r>
            <a:rPr lang="zh-TW" altLang="en-US">
              <a:latin typeface="Avenir Next LT Pro"/>
            </a:rPr>
            <a:t> </a:t>
          </a:r>
          <a:r>
            <a:rPr lang="zh-TW"/>
            <a:t>The primary challenge is to identify and quantify the key factors that most significantly impact the IMDB rating and to effectively incorporate these variables into a machine learning model. This entails not only selecting the appropriate data and transforming it into a usable format but also choosing the right modeling techniques that can handle the complexities of prediction in the entertainment sector.</a:t>
          </a:r>
          <a:r>
            <a:rPr lang="en-US" altLang="zh-TW">
              <a:latin typeface="Avenir Next LT Pro"/>
            </a:rPr>
            <a:t> </a:t>
          </a:r>
          <a:endParaRPr lang="en-US"/>
        </a:p>
      </dgm:t>
    </dgm:pt>
    <dgm:pt modelId="{836043BA-1C42-4067-AEA9-AE2A12CCF21F}" type="parTrans" cxnId="{51E81983-C925-479B-9C2B-D8A652186340}">
      <dgm:prSet/>
      <dgm:spPr/>
      <dgm:t>
        <a:bodyPr/>
        <a:lstStyle/>
        <a:p>
          <a:endParaRPr lang="en-US"/>
        </a:p>
      </dgm:t>
    </dgm:pt>
    <dgm:pt modelId="{654D7F7D-1310-49AA-9956-AA34F91DD224}" type="sibTrans" cxnId="{51E81983-C925-479B-9C2B-D8A652186340}">
      <dgm:prSet/>
      <dgm:spPr/>
      <dgm:t>
        <a:bodyPr/>
        <a:lstStyle/>
        <a:p>
          <a:endParaRPr lang="en-US"/>
        </a:p>
      </dgm:t>
    </dgm:pt>
    <dgm:pt modelId="{ABCAF768-4C41-4577-A818-5759ACD7D7F3}" type="pres">
      <dgm:prSet presAssocID="{B838A627-1F18-4080-95E7-EEAEA8F3BE26}" presName="root" presStyleCnt="0">
        <dgm:presLayoutVars>
          <dgm:dir/>
          <dgm:resizeHandles val="exact"/>
        </dgm:presLayoutVars>
      </dgm:prSet>
      <dgm:spPr/>
    </dgm:pt>
    <dgm:pt modelId="{8F7005E4-6B80-4BCE-9572-ED0E24506B12}" type="pres">
      <dgm:prSet presAssocID="{0D528A36-DA7A-4C9D-9FE5-CEF7EDC6D4B4}" presName="compNode" presStyleCnt="0"/>
      <dgm:spPr/>
    </dgm:pt>
    <dgm:pt modelId="{9A480FCE-E6A4-4E82-B7E2-8F9D85381B66}" type="pres">
      <dgm:prSet presAssocID="{0D528A36-DA7A-4C9D-9FE5-CEF7EDC6D4B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統計"/>
        </a:ext>
      </dgm:extLst>
    </dgm:pt>
    <dgm:pt modelId="{944EA990-4890-4BEA-8524-6DFF6BA9F31E}" type="pres">
      <dgm:prSet presAssocID="{0D528A36-DA7A-4C9D-9FE5-CEF7EDC6D4B4}" presName="spaceRect" presStyleCnt="0"/>
      <dgm:spPr/>
    </dgm:pt>
    <dgm:pt modelId="{9926689B-6BA2-4CC0-A102-4712490A264E}" type="pres">
      <dgm:prSet presAssocID="{0D528A36-DA7A-4C9D-9FE5-CEF7EDC6D4B4}" presName="textRect" presStyleLbl="revTx" presStyleIdx="0" presStyleCnt="2">
        <dgm:presLayoutVars>
          <dgm:chMax val="1"/>
          <dgm:chPref val="1"/>
        </dgm:presLayoutVars>
      </dgm:prSet>
      <dgm:spPr/>
    </dgm:pt>
    <dgm:pt modelId="{FB37C3E5-9A84-422C-A83E-6CF0D6710995}" type="pres">
      <dgm:prSet presAssocID="{45FC2306-70AE-452F-AB78-F8A9EC980D65}" presName="sibTrans" presStyleCnt="0"/>
      <dgm:spPr/>
    </dgm:pt>
    <dgm:pt modelId="{A737859C-53AE-470E-9237-2F7F44F82F70}" type="pres">
      <dgm:prSet presAssocID="{AC086D65-B349-4120-8E42-4FD2EA15A4F9}" presName="compNode" presStyleCnt="0"/>
      <dgm:spPr/>
    </dgm:pt>
    <dgm:pt modelId="{B66333E3-5122-442F-A533-FA5926BD0F93}" type="pres">
      <dgm:prSet presAssocID="{AC086D65-B349-4120-8E42-4FD2EA15A4F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6A5132A-4C55-4E7E-B5B7-4A8923997E90}" type="pres">
      <dgm:prSet presAssocID="{AC086D65-B349-4120-8E42-4FD2EA15A4F9}" presName="spaceRect" presStyleCnt="0"/>
      <dgm:spPr/>
    </dgm:pt>
    <dgm:pt modelId="{60C19128-8374-4229-BDDD-82D30493BC4C}" type="pres">
      <dgm:prSet presAssocID="{AC086D65-B349-4120-8E42-4FD2EA15A4F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96D6309-937B-460B-A7CB-A9D9D47AAA37}" type="presOf" srcId="{AC086D65-B349-4120-8E42-4FD2EA15A4F9}" destId="{60C19128-8374-4229-BDDD-82D30493BC4C}" srcOrd="0" destOrd="0" presId="urn:microsoft.com/office/officeart/2018/2/layout/IconLabelList"/>
    <dgm:cxn modelId="{FCDCAA1C-9C69-4672-9605-1DE4EADD57F6}" type="presOf" srcId="{B838A627-1F18-4080-95E7-EEAEA8F3BE26}" destId="{ABCAF768-4C41-4577-A818-5759ACD7D7F3}" srcOrd="0" destOrd="0" presId="urn:microsoft.com/office/officeart/2018/2/layout/IconLabelList"/>
    <dgm:cxn modelId="{4C414D33-8DE6-47E1-9894-6DC8B61B8BDD}" srcId="{B838A627-1F18-4080-95E7-EEAEA8F3BE26}" destId="{0D528A36-DA7A-4C9D-9FE5-CEF7EDC6D4B4}" srcOrd="0" destOrd="0" parTransId="{3BDFEB5C-DA3C-44A0-A06C-8ECFF3612433}" sibTransId="{45FC2306-70AE-452F-AB78-F8A9EC980D65}"/>
    <dgm:cxn modelId="{51E81983-C925-479B-9C2B-D8A652186340}" srcId="{B838A627-1F18-4080-95E7-EEAEA8F3BE26}" destId="{AC086D65-B349-4120-8E42-4FD2EA15A4F9}" srcOrd="1" destOrd="0" parTransId="{836043BA-1C42-4067-AEA9-AE2A12CCF21F}" sibTransId="{654D7F7D-1310-49AA-9956-AA34F91DD224}"/>
    <dgm:cxn modelId="{D4E5BBC2-DA91-4DED-89BD-5582A26B9F3D}" type="presOf" srcId="{0D528A36-DA7A-4C9D-9FE5-CEF7EDC6D4B4}" destId="{9926689B-6BA2-4CC0-A102-4712490A264E}" srcOrd="0" destOrd="0" presId="urn:microsoft.com/office/officeart/2018/2/layout/IconLabelList"/>
    <dgm:cxn modelId="{940D4168-4813-4230-866B-9F9CDC68136D}" type="presParOf" srcId="{ABCAF768-4C41-4577-A818-5759ACD7D7F3}" destId="{8F7005E4-6B80-4BCE-9572-ED0E24506B12}" srcOrd="0" destOrd="0" presId="urn:microsoft.com/office/officeart/2018/2/layout/IconLabelList"/>
    <dgm:cxn modelId="{F2FAB35D-DDEF-422A-AFCC-B527D54A289C}" type="presParOf" srcId="{8F7005E4-6B80-4BCE-9572-ED0E24506B12}" destId="{9A480FCE-E6A4-4E82-B7E2-8F9D85381B66}" srcOrd="0" destOrd="0" presId="urn:microsoft.com/office/officeart/2018/2/layout/IconLabelList"/>
    <dgm:cxn modelId="{AADCE87E-423E-436A-A7DA-713C1783072F}" type="presParOf" srcId="{8F7005E4-6B80-4BCE-9572-ED0E24506B12}" destId="{944EA990-4890-4BEA-8524-6DFF6BA9F31E}" srcOrd="1" destOrd="0" presId="urn:microsoft.com/office/officeart/2018/2/layout/IconLabelList"/>
    <dgm:cxn modelId="{17370FD6-5734-4926-AA5B-8AFA765EA297}" type="presParOf" srcId="{8F7005E4-6B80-4BCE-9572-ED0E24506B12}" destId="{9926689B-6BA2-4CC0-A102-4712490A264E}" srcOrd="2" destOrd="0" presId="urn:microsoft.com/office/officeart/2018/2/layout/IconLabelList"/>
    <dgm:cxn modelId="{908B4FC9-8C88-45EE-8ADD-9659E86FFB6E}" type="presParOf" srcId="{ABCAF768-4C41-4577-A818-5759ACD7D7F3}" destId="{FB37C3E5-9A84-422C-A83E-6CF0D6710995}" srcOrd="1" destOrd="0" presId="urn:microsoft.com/office/officeart/2018/2/layout/IconLabelList"/>
    <dgm:cxn modelId="{6C13078E-9575-4720-A553-BDCE6B2C4967}" type="presParOf" srcId="{ABCAF768-4C41-4577-A818-5759ACD7D7F3}" destId="{A737859C-53AE-470E-9237-2F7F44F82F70}" srcOrd="2" destOrd="0" presId="urn:microsoft.com/office/officeart/2018/2/layout/IconLabelList"/>
    <dgm:cxn modelId="{8346BE23-EC01-4CFB-96C6-AF681F7BD21F}" type="presParOf" srcId="{A737859C-53AE-470E-9237-2F7F44F82F70}" destId="{B66333E3-5122-442F-A533-FA5926BD0F93}" srcOrd="0" destOrd="0" presId="urn:microsoft.com/office/officeart/2018/2/layout/IconLabelList"/>
    <dgm:cxn modelId="{040D509D-DBD9-4BD8-B867-017CA994BFEF}" type="presParOf" srcId="{A737859C-53AE-470E-9237-2F7F44F82F70}" destId="{D6A5132A-4C55-4E7E-B5B7-4A8923997E90}" srcOrd="1" destOrd="0" presId="urn:microsoft.com/office/officeart/2018/2/layout/IconLabelList"/>
    <dgm:cxn modelId="{CBF7A559-D152-47D2-8280-903174276320}" type="presParOf" srcId="{A737859C-53AE-470E-9237-2F7F44F82F70}" destId="{60C19128-8374-4229-BDDD-82D30493BC4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80FCE-E6A4-4E82-B7E2-8F9D85381B66}">
      <dsp:nvSpPr>
        <dsp:cNvPr id="0" name=""/>
        <dsp:cNvSpPr/>
      </dsp:nvSpPr>
      <dsp:spPr>
        <a:xfrm>
          <a:off x="764755" y="710846"/>
          <a:ext cx="1235250" cy="1235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6689B-6BA2-4CC0-A102-4712490A264E}">
      <dsp:nvSpPr>
        <dsp:cNvPr id="0" name=""/>
        <dsp:cNvSpPr/>
      </dsp:nvSpPr>
      <dsp:spPr>
        <a:xfrm>
          <a:off x="9880" y="2522252"/>
          <a:ext cx="2745000" cy="2028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Ob</a:t>
          </a:r>
          <a:r>
            <a:rPr lang="zh-TW" sz="1100" b="1" kern="1200"/>
            <a:t>ject</a:t>
          </a:r>
          <a:r>
            <a:rPr lang="en-US" sz="1100" b="1" kern="1200"/>
            <a:t>iv</a:t>
          </a:r>
          <a:r>
            <a:rPr lang="zh-TW" sz="1100" b="1" kern="1200"/>
            <a:t>e</a:t>
          </a:r>
          <a:r>
            <a:rPr lang="en-US" sz="1100" kern="1200"/>
            <a:t>:</a:t>
          </a:r>
          <a:r>
            <a:rPr lang="zh-TW" sz="1100" kern="1200"/>
            <a:t> </a:t>
          </a:r>
          <a:r>
            <a:rPr lang="en-US" sz="1100" kern="1200"/>
            <a:t>Th</a:t>
          </a:r>
          <a:r>
            <a:rPr lang="zh-TW" sz="1100" kern="1200"/>
            <a:t>e a</a:t>
          </a:r>
          <a:r>
            <a:rPr lang="en-US" sz="1100" kern="1200"/>
            <a:t>im</a:t>
          </a:r>
          <a:r>
            <a:rPr lang="zh-TW" sz="1100" kern="1200"/>
            <a:t> </a:t>
          </a:r>
          <a:r>
            <a:rPr lang="en-US" sz="1100" kern="1200"/>
            <a:t>of</a:t>
          </a:r>
          <a:r>
            <a:rPr lang="zh-TW" sz="1100" kern="1200"/>
            <a:t> th</a:t>
          </a:r>
          <a:r>
            <a:rPr lang="en-US" sz="1100" kern="1200"/>
            <a:t>is</a:t>
          </a:r>
          <a:r>
            <a:rPr lang="zh-TW" sz="1100" kern="1200"/>
            <a:t> </a:t>
          </a:r>
          <a:r>
            <a:rPr lang="en-US" sz="1100" kern="1200"/>
            <a:t>proj</a:t>
          </a:r>
          <a:r>
            <a:rPr lang="zh-TW" sz="1100" kern="1200"/>
            <a:t>ec</a:t>
          </a:r>
          <a:r>
            <a:rPr lang="en-US" sz="1100" kern="1200"/>
            <a:t>t</a:t>
          </a:r>
          <a:r>
            <a:rPr lang="zh-TW" sz="1100" kern="1200"/>
            <a:t> i</a:t>
          </a:r>
          <a:r>
            <a:rPr lang="en-US" sz="1100" kern="1200"/>
            <a:t>s</a:t>
          </a:r>
          <a:r>
            <a:rPr lang="zh-TW" sz="1100" kern="1200"/>
            <a:t> t</a:t>
          </a:r>
          <a:r>
            <a:rPr lang="en-US" sz="1100" kern="1200"/>
            <a:t>o</a:t>
          </a:r>
          <a:r>
            <a:rPr lang="zh-TW" sz="1100" kern="1200"/>
            <a:t> </a:t>
          </a:r>
          <a:r>
            <a:rPr lang="en-US" sz="1100" kern="1200"/>
            <a:t>pred</a:t>
          </a:r>
          <a:r>
            <a:rPr lang="zh-TW" sz="1100" kern="1200"/>
            <a:t>ic</a:t>
          </a:r>
          <a:r>
            <a:rPr lang="en-US" sz="1100" kern="1200"/>
            <a:t>t</a:t>
          </a:r>
          <a:r>
            <a:rPr lang="en-US" sz="1100" kern="1200">
              <a:latin typeface="Avenir Next LT Pro"/>
            </a:rPr>
            <a:t> IMDB rating</a:t>
          </a:r>
          <a:r>
            <a:rPr lang="en-US" altLang="zh-TW" sz="1100" kern="1200"/>
            <a:t> </a:t>
          </a:r>
          <a:r>
            <a:rPr lang="en-US" sz="1100" kern="1200"/>
            <a:t>u</a:t>
          </a:r>
          <a:r>
            <a:rPr lang="zh-TW" sz="1100" kern="1200"/>
            <a:t>sing </a:t>
          </a:r>
          <a:r>
            <a:rPr lang="en-US" sz="1100" kern="1200"/>
            <a:t>v</a:t>
          </a:r>
          <a:r>
            <a:rPr lang="zh-TW" sz="1100" kern="1200"/>
            <a:t>a</a:t>
          </a:r>
          <a:r>
            <a:rPr lang="en-US" sz="1100" kern="1200"/>
            <a:t>r</a:t>
          </a:r>
          <a:r>
            <a:rPr lang="zh-TW" sz="1100" kern="1200"/>
            <a:t>io</a:t>
          </a:r>
          <a:r>
            <a:rPr lang="en-US" sz="1100" kern="1200"/>
            <a:t>u</a:t>
          </a:r>
          <a:r>
            <a:rPr lang="zh-TW" sz="1100" kern="1200"/>
            <a:t>s </a:t>
          </a:r>
          <a:r>
            <a:rPr lang="en-US" sz="1100" kern="1200"/>
            <a:t>f</a:t>
          </a:r>
          <a:r>
            <a:rPr lang="zh-TW" sz="1100" kern="1200"/>
            <a:t>ac</a:t>
          </a:r>
          <a:r>
            <a:rPr lang="en-US" sz="1100" kern="1200"/>
            <a:t>to</a:t>
          </a:r>
          <a:r>
            <a:rPr lang="zh-TW" sz="1100" kern="1200"/>
            <a:t>rs </a:t>
          </a:r>
          <a:r>
            <a:rPr lang="en-US" sz="1100" kern="1200"/>
            <a:t>a</a:t>
          </a:r>
          <a:r>
            <a:rPr lang="zh-TW" sz="1100" kern="1200"/>
            <a:t>vai</a:t>
          </a:r>
          <a:r>
            <a:rPr lang="en-US" sz="1100" kern="1200"/>
            <a:t>lable</a:t>
          </a:r>
          <a:r>
            <a:rPr lang="zh-TW" sz="1100" kern="1200"/>
            <a:t> </a:t>
          </a:r>
          <a:r>
            <a:rPr lang="en-US" sz="1100" kern="1200"/>
            <a:t>in</a:t>
          </a:r>
          <a:r>
            <a:rPr lang="zh-TW" sz="1100" kern="1200"/>
            <a:t> ou</a:t>
          </a:r>
          <a:r>
            <a:rPr lang="en-US" sz="1100" kern="1200"/>
            <a:t>r</a:t>
          </a:r>
          <a:r>
            <a:rPr lang="zh-TW" sz="1100" kern="1200"/>
            <a:t> </a:t>
          </a:r>
          <a:r>
            <a:rPr lang="en-US" sz="1100" kern="1200"/>
            <a:t>data</a:t>
          </a:r>
          <a:r>
            <a:rPr lang="zh-TW" sz="1100" kern="1200"/>
            <a:t>s</a:t>
          </a:r>
          <a:r>
            <a:rPr lang="en-US" sz="1100" kern="1200"/>
            <a:t>et.</a:t>
          </a:r>
          <a:r>
            <a:rPr lang="zh-TW" sz="1100" kern="1200"/>
            <a:t> </a:t>
          </a:r>
          <a:r>
            <a:rPr lang="en-US" sz="1100" kern="1200"/>
            <a:t>By</a:t>
          </a:r>
          <a:r>
            <a:rPr lang="zh-TW" sz="1100" kern="1200"/>
            <a:t> i</a:t>
          </a:r>
          <a:r>
            <a:rPr lang="en-US" sz="1100" kern="1200"/>
            <a:t>de</a:t>
          </a:r>
          <a:r>
            <a:rPr lang="zh-TW" sz="1100" kern="1200"/>
            <a:t>nti</a:t>
          </a:r>
          <a:r>
            <a:rPr lang="en-US" sz="1100" kern="1200"/>
            <a:t>fy</a:t>
          </a:r>
          <a:r>
            <a:rPr lang="zh-TW" sz="1100" kern="1200"/>
            <a:t>i</a:t>
          </a:r>
          <a:r>
            <a:rPr lang="en-US" sz="1100" kern="1200"/>
            <a:t>n</a:t>
          </a:r>
          <a:r>
            <a:rPr lang="zh-TW" sz="1100" kern="1200"/>
            <a:t>g </a:t>
          </a:r>
          <a:r>
            <a:rPr lang="en-US" sz="1100" kern="1200"/>
            <a:t>t</a:t>
          </a:r>
          <a:r>
            <a:rPr lang="zh-TW" sz="1100" kern="1200"/>
            <a:t>h</a:t>
          </a:r>
          <a:r>
            <a:rPr lang="en-US" sz="1100" kern="1200"/>
            <a:t>e</a:t>
          </a:r>
          <a:r>
            <a:rPr lang="zh-TW" sz="1100" kern="1200"/>
            <a:t> </a:t>
          </a:r>
          <a:r>
            <a:rPr lang="en-US" sz="1100" kern="1200"/>
            <a:t>key</a:t>
          </a:r>
          <a:r>
            <a:rPr lang="zh-TW" sz="1100" kern="1200"/>
            <a:t> </a:t>
          </a:r>
          <a:r>
            <a:rPr lang="en-US" sz="1100" kern="1200"/>
            <a:t>va</a:t>
          </a:r>
          <a:r>
            <a:rPr lang="zh-TW" sz="1100" kern="1200"/>
            <a:t>r</a:t>
          </a:r>
          <a:r>
            <a:rPr lang="en-US" sz="1100" kern="1200"/>
            <a:t>i</a:t>
          </a:r>
          <a:r>
            <a:rPr lang="zh-TW" sz="1100" kern="1200"/>
            <a:t>a</a:t>
          </a:r>
          <a:r>
            <a:rPr lang="en-US" sz="1100" kern="1200"/>
            <a:t>bl</a:t>
          </a:r>
          <a:r>
            <a:rPr lang="zh-TW" sz="1100" kern="1200"/>
            <a:t>es </a:t>
          </a:r>
          <a:r>
            <a:rPr lang="en-US" sz="1100" kern="1200"/>
            <a:t>that</a:t>
          </a:r>
          <a:r>
            <a:rPr lang="zh-TW" sz="1100" kern="1200"/>
            <a:t> </a:t>
          </a:r>
          <a:r>
            <a:rPr lang="en-US" sz="1100" kern="1200"/>
            <a:t>in</a:t>
          </a:r>
          <a:r>
            <a:rPr lang="zh-TW" sz="1100" kern="1200"/>
            <a:t>f</a:t>
          </a:r>
          <a:r>
            <a:rPr lang="en-US" sz="1100" kern="1200"/>
            <a:t>luence</a:t>
          </a:r>
          <a:r>
            <a:rPr lang="zh-TW" sz="1100" kern="1200"/>
            <a:t> </a:t>
          </a:r>
          <a:r>
            <a:rPr lang="en-US" sz="1100" kern="1200">
              <a:latin typeface="Avenir Next LT Pro"/>
            </a:rPr>
            <a:t>a</a:t>
          </a:r>
          <a:r>
            <a:rPr lang="zh-TW" sz="1100" kern="1200"/>
            <a:t> </a:t>
          </a:r>
          <a:r>
            <a:rPr lang="en-US" sz="1100" kern="1200">
              <a:latin typeface="Avenir Next LT Pro"/>
            </a:rPr>
            <a:t>movie's rating</a:t>
          </a:r>
          <a:r>
            <a:rPr lang="zh-TW" altLang="en-US" sz="1100" kern="1200">
              <a:latin typeface="Avenir Next LT Pro"/>
            </a:rPr>
            <a:t> </a:t>
          </a:r>
          <a:r>
            <a:rPr lang="zh-TW" sz="1100" kern="1200"/>
            <a:t>such as genre, director, cast, budget, and box office performance, we intend to develop a predictive model. </a:t>
          </a:r>
          <a:endParaRPr lang="en-US" sz="1100" kern="1200"/>
        </a:p>
      </dsp:txBody>
      <dsp:txXfrm>
        <a:off x="9880" y="2522252"/>
        <a:ext cx="2745000" cy="2028955"/>
      </dsp:txXfrm>
    </dsp:sp>
    <dsp:sp modelId="{B66333E3-5122-442F-A533-FA5926BD0F93}">
      <dsp:nvSpPr>
        <dsp:cNvPr id="0" name=""/>
        <dsp:cNvSpPr/>
      </dsp:nvSpPr>
      <dsp:spPr>
        <a:xfrm>
          <a:off x="3990130" y="710846"/>
          <a:ext cx="1235250" cy="1235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19128-8374-4229-BDDD-82D30493BC4C}">
      <dsp:nvSpPr>
        <dsp:cNvPr id="0" name=""/>
        <dsp:cNvSpPr/>
      </dsp:nvSpPr>
      <dsp:spPr>
        <a:xfrm>
          <a:off x="3235255" y="2522252"/>
          <a:ext cx="2745000" cy="2028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</a:t>
          </a:r>
          <a:r>
            <a:rPr lang="zh-TW" sz="1100" b="1" kern="1200"/>
            <a:t>r</a:t>
          </a:r>
          <a:r>
            <a:rPr lang="en-US" sz="1100" b="1" kern="1200"/>
            <a:t>oblem</a:t>
          </a:r>
          <a:r>
            <a:rPr lang="zh-TW" sz="1100" b="1" kern="1200"/>
            <a:t> </a:t>
          </a:r>
          <a:r>
            <a:rPr lang="en-US" sz="1100" b="1" kern="1200"/>
            <a:t>St</a:t>
          </a:r>
          <a:r>
            <a:rPr lang="zh-TW" sz="1100" b="1" kern="1200"/>
            <a:t>a</a:t>
          </a:r>
          <a:r>
            <a:rPr lang="en-US" sz="1100" b="1" kern="1200"/>
            <a:t>teme</a:t>
          </a:r>
          <a:r>
            <a:rPr lang="zh-TW" sz="1100" b="1" kern="1200"/>
            <a:t>n</a:t>
          </a:r>
          <a:r>
            <a:rPr lang="en-US" sz="1100" b="1" kern="1200"/>
            <a:t>t</a:t>
          </a:r>
          <a:r>
            <a:rPr lang="en-US" sz="1100" kern="1200"/>
            <a:t>:</a:t>
          </a:r>
          <a:r>
            <a:rPr lang="zh-TW" altLang="en-US" sz="1100" kern="1200">
              <a:latin typeface="Avenir Next LT Pro"/>
            </a:rPr>
            <a:t> </a:t>
          </a:r>
          <a:r>
            <a:rPr lang="zh-TW" sz="1100" kern="1200"/>
            <a:t>The primary challenge is to identify and quantify the key factors that most significantly impact the IMDB rating and to effectively incorporate these variables into a machine learning model. This entails not only selecting the appropriate data and transforming it into a usable format but also choosing the right modeling techniques that can handle the complexities of prediction in the entertainment sector.</a:t>
          </a:r>
          <a:r>
            <a:rPr lang="en-US" altLang="zh-TW" sz="1100" kern="1200">
              <a:latin typeface="Avenir Next LT Pro"/>
            </a:rPr>
            <a:t> </a:t>
          </a:r>
          <a:endParaRPr lang="en-US" sz="1100" kern="1200"/>
        </a:p>
      </dsp:txBody>
      <dsp:txXfrm>
        <a:off x="3235255" y="2522252"/>
        <a:ext cx="2745000" cy="2028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8334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019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358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64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4681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94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7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58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420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62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36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kaggle.com/datasets/carolzhangdc/imdb-5000-movie-dataset/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8EBF70D-A284-6E34-6129-C6D755034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74" r="-2" b="164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352799" y="1371600"/>
            <a:ext cx="7638227" cy="2736443"/>
          </a:xfrm>
        </p:spPr>
        <p:txBody>
          <a:bodyPr>
            <a:normAutofit/>
          </a:bodyPr>
          <a:lstStyle/>
          <a:p>
            <a:pPr algn="r"/>
            <a:r>
              <a:rPr lang="en-US" altLang="zh-TW">
                <a:solidFill>
                  <a:srgbClr val="FFFFFF"/>
                </a:solidFill>
              </a:rPr>
              <a:t>M</a:t>
            </a:r>
            <a:r>
              <a:rPr lang="zh-TW">
                <a:solidFill>
                  <a:srgbClr val="FFFFFF"/>
                </a:solidFill>
              </a:rPr>
              <a:t>o</a:t>
            </a:r>
            <a:r>
              <a:rPr lang="en-US" altLang="zh-TW">
                <a:solidFill>
                  <a:srgbClr val="FFFFFF"/>
                </a:solidFill>
              </a:rPr>
              <a:t>vi</a:t>
            </a:r>
            <a:r>
              <a:rPr lang="zh-TW">
                <a:solidFill>
                  <a:srgbClr val="FFFFFF"/>
                </a:solidFill>
              </a:rPr>
              <a:t>e </a:t>
            </a:r>
            <a:r>
              <a:rPr lang="en-US" altLang="zh-TW">
                <a:solidFill>
                  <a:srgbClr val="FFFFFF"/>
                </a:solidFill>
              </a:rPr>
              <a:t>Rating</a:t>
            </a:r>
            <a:r>
              <a:rPr lang="zh-TW" altLang="en-US">
                <a:solidFill>
                  <a:srgbClr val="FFFFFF"/>
                </a:solidFill>
              </a:rPr>
              <a:t> Analysis</a:t>
            </a: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479799" y="4299358"/>
            <a:ext cx="7511227" cy="11870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zh-TW" altLang="en-US">
                <a:solidFill>
                  <a:srgbClr val="FFFFFF"/>
                </a:solidFill>
                <a:ea typeface="新細明體"/>
              </a:rPr>
              <a:t>By </a:t>
            </a:r>
            <a:r>
              <a:rPr lang="zh-TW">
                <a:solidFill>
                  <a:srgbClr val="FFFFFF"/>
                </a:solidFill>
                <a:latin typeface="Calibri"/>
                <a:ea typeface="新細明體"/>
                <a:cs typeface="Calibri"/>
              </a:rPr>
              <a:t>Faiyaz Satt</a:t>
            </a:r>
            <a:r>
              <a:rPr lang="en-US" altLang="zh-TW" dirty="0">
                <a:solidFill>
                  <a:srgbClr val="FFFFFF"/>
                </a:solidFill>
                <a:latin typeface="Calibri"/>
                <a:ea typeface="新細明體"/>
                <a:cs typeface="Calibri"/>
              </a:rPr>
              <a:t>a</a:t>
            </a:r>
            <a:r>
              <a:rPr lang="zh-TW">
                <a:solidFill>
                  <a:srgbClr val="FFFFFF"/>
                </a:solidFill>
                <a:latin typeface="Calibri"/>
                <a:ea typeface="新細明體"/>
                <a:cs typeface="Calibri"/>
              </a:rPr>
              <a:t>r/</a:t>
            </a:r>
            <a:r>
              <a:rPr lang="en-US" altLang="zh-TW" dirty="0">
                <a:solidFill>
                  <a:srgbClr val="FFFFFF"/>
                </a:solidFill>
                <a:latin typeface="Calibri"/>
                <a:ea typeface="新細明體"/>
                <a:cs typeface="Calibri"/>
              </a:rPr>
              <a:t>Pui</a:t>
            </a:r>
            <a:r>
              <a:rPr lang="zh-TW" altLang="en-US" dirty="0">
                <a:solidFill>
                  <a:srgbClr val="FFFFFF"/>
                </a:solidFill>
                <a:latin typeface="Calibri"/>
                <a:ea typeface="新細明體"/>
                <a:cs typeface="Calibri"/>
              </a:rPr>
              <a:t> </a:t>
            </a:r>
            <a:r>
              <a:rPr lang="en-US" altLang="zh-TW" dirty="0">
                <a:solidFill>
                  <a:srgbClr val="FFFFFF"/>
                </a:solidFill>
                <a:latin typeface="Calibri"/>
                <a:ea typeface="新細明體"/>
                <a:cs typeface="Calibri"/>
              </a:rPr>
              <a:t>Hei</a:t>
            </a:r>
            <a:r>
              <a:rPr lang="zh-TW" altLang="en-US" dirty="0">
                <a:solidFill>
                  <a:srgbClr val="FFFFFF"/>
                </a:solidFill>
                <a:latin typeface="Calibri"/>
                <a:ea typeface="新細明體"/>
                <a:cs typeface="Calibri"/>
              </a:rPr>
              <a:t> </a:t>
            </a:r>
            <a:r>
              <a:rPr lang="en-US" altLang="zh-TW" dirty="0">
                <a:solidFill>
                  <a:srgbClr val="FFFFFF"/>
                </a:solidFill>
                <a:latin typeface="Calibri"/>
                <a:ea typeface="新細明體"/>
                <a:cs typeface="Calibri"/>
              </a:rPr>
              <a:t>Wong/</a:t>
            </a:r>
            <a:r>
              <a:rPr lang="zh-TW">
                <a:solidFill>
                  <a:srgbClr val="FFFFFF"/>
                </a:solidFill>
                <a:latin typeface="Calibri"/>
                <a:ea typeface="新細明體"/>
                <a:cs typeface="Calibri"/>
              </a:rPr>
              <a:t> Mohammed Abbas Yunus </a:t>
            </a:r>
            <a:r>
              <a:rPr lang="zh-TW" altLang="en-US">
                <a:solidFill>
                  <a:srgbClr val="FFFFFF"/>
                </a:solidFill>
                <a:ea typeface="新細明體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E0F87-0C65-3AFA-1316-1DFAA86E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Dashboard: Overview</a:t>
            </a:r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1FFBDA8A-6F55-F586-F42E-670B78325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622" y="1865596"/>
            <a:ext cx="7646274" cy="4297451"/>
          </a:xfrm>
        </p:spPr>
      </p:pic>
    </p:spTree>
    <p:extLst>
      <p:ext uri="{BB962C8B-B14F-4D97-AF65-F5344CB8AC3E}">
        <p14:creationId xmlns:p14="http://schemas.microsoft.com/office/powerpoint/2010/main" val="4232154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3AA3F-6C94-771F-DC06-2F7C43685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Power BI Dashboard: Genres</a:t>
            </a:r>
          </a:p>
          <a:p>
            <a:endParaRPr lang="en-US" dirty="0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8A8F049-0DCA-AE76-A7C1-6C6C421A8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449" y="1313241"/>
            <a:ext cx="8997292" cy="5054735"/>
          </a:xfrm>
        </p:spPr>
      </p:pic>
    </p:spTree>
    <p:extLst>
      <p:ext uri="{BB962C8B-B14F-4D97-AF65-F5344CB8AC3E}">
        <p14:creationId xmlns:p14="http://schemas.microsoft.com/office/powerpoint/2010/main" val="3677281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745F-AF5C-B5C2-94B8-23485F0D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Power BI Dashboard: Director</a:t>
            </a:r>
          </a:p>
          <a:p>
            <a:endParaRPr lang="en-US" dirty="0"/>
          </a:p>
        </p:txBody>
      </p:sp>
      <p:pic>
        <p:nvPicPr>
          <p:cNvPr id="4" name="Content Placeholder 3" descr="A screen shot of a movie rating&#10;&#10;Description automatically generated">
            <a:extLst>
              <a:ext uri="{FF2B5EF4-FFF2-40B4-BE49-F238E27FC236}">
                <a16:creationId xmlns:a16="http://schemas.microsoft.com/office/drawing/2014/main" id="{B92A2820-B447-F99B-BFAA-6BF9B9C55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410" y="1318523"/>
            <a:ext cx="8868103" cy="5010051"/>
          </a:xfrm>
        </p:spPr>
      </p:pic>
    </p:spTree>
    <p:extLst>
      <p:ext uri="{BB962C8B-B14F-4D97-AF65-F5344CB8AC3E}">
        <p14:creationId xmlns:p14="http://schemas.microsoft.com/office/powerpoint/2010/main" val="2276890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C094-A79A-C801-6ACD-81A230E1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Power BI Dashboard: Language</a:t>
            </a:r>
          </a:p>
          <a:p>
            <a:endParaRPr lang="en-US" dirty="0"/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3AF8C10-C202-0CE3-E274-9E9DF19AB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987" y="1267448"/>
            <a:ext cx="9119426" cy="5172842"/>
          </a:xfrm>
        </p:spPr>
      </p:pic>
    </p:spTree>
    <p:extLst>
      <p:ext uri="{BB962C8B-B14F-4D97-AF65-F5344CB8AC3E}">
        <p14:creationId xmlns:p14="http://schemas.microsoft.com/office/powerpoint/2010/main" val="3955276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A6EDC-C8BD-FC02-E17C-1A93D5841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Power BI Dashboard: Duration </a:t>
            </a:r>
          </a:p>
          <a:p>
            <a:endParaRPr lang="en-US" dirty="0"/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5E61B875-63BF-3F0D-16CE-2D5A1E640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449" y="1342228"/>
            <a:ext cx="8999482" cy="5061721"/>
          </a:xfrm>
        </p:spPr>
      </p:pic>
    </p:spTree>
    <p:extLst>
      <p:ext uri="{BB962C8B-B14F-4D97-AF65-F5344CB8AC3E}">
        <p14:creationId xmlns:p14="http://schemas.microsoft.com/office/powerpoint/2010/main" val="4059101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9770-B545-41DF-9D58-8F88D4622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Power BI Dashboard: Description </a:t>
            </a:r>
          </a:p>
          <a:p>
            <a:endParaRPr lang="en-US" dirty="0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C6A7B4E-7CD2-283F-C2A6-A48ECBD37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260" y="1291878"/>
            <a:ext cx="8874671" cy="4998199"/>
          </a:xfrm>
        </p:spPr>
      </p:pic>
    </p:spTree>
    <p:extLst>
      <p:ext uri="{BB962C8B-B14F-4D97-AF65-F5344CB8AC3E}">
        <p14:creationId xmlns:p14="http://schemas.microsoft.com/office/powerpoint/2010/main" val="2725072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6AA70A4-B27A-BF3A-CFD2-796BF161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en-US" sz="3600" b="0">
                <a:solidFill>
                  <a:srgbClr val="FFFFFF"/>
                </a:solidFill>
                <a:ea typeface="+mj-lt"/>
                <a:cs typeface="+mj-lt"/>
              </a:rPr>
              <a:t>Problem Statement 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3706F023-79C6-9EC3-0EFA-B3D522388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7841883"/>
              </p:ext>
            </p:extLst>
          </p:nvPr>
        </p:nvGraphicFramePr>
        <p:xfrm>
          <a:off x="4658815" y="804672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920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D94FF5-57F7-84DE-7DF7-922EA59E8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6091428" cy="1325562"/>
          </a:xfrm>
        </p:spPr>
        <p:txBody>
          <a:bodyPr>
            <a:normAutofit/>
          </a:bodyPr>
          <a:lstStyle/>
          <a:p>
            <a:r>
              <a:rPr lang="zh-TW" altLang="en-US" sz="4000">
                <a:ea typeface="新細明體"/>
              </a:rPr>
              <a:t>Dataset Used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9A6F3B-5F72-C78D-37D7-862E6EBE3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005739"/>
            <a:ext cx="6091428" cy="41743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b="1">
                <a:ea typeface="+mn-lt"/>
                <a:cs typeface="+mn-lt"/>
              </a:rPr>
              <a:t>Source:</a:t>
            </a:r>
            <a:r>
              <a:rPr lang="zh-TW">
                <a:ea typeface="+mn-lt"/>
                <a:cs typeface="+mn-lt"/>
              </a:rPr>
              <a:t> This</a:t>
            </a:r>
            <a:r>
              <a:rPr lang="zh-TW" altLang="en-US">
                <a:ea typeface="+mn-lt"/>
                <a:cs typeface="+mn-lt"/>
              </a:rPr>
              <a:t> dataset was found on Kaggle which is used for movie data analysis. </a:t>
            </a:r>
            <a:r>
              <a:rPr lang="zh-TW">
                <a:ea typeface="+mn-lt"/>
                <a:cs typeface="+mn-lt"/>
                <a:hlinkClick r:id="rId2"/>
              </a:rPr>
              <a:t>https://www.kaggle.com/datasets/carolzhangdc/imdb-5000-movie-dataset/data</a:t>
            </a:r>
            <a:r>
              <a:rPr lang="zh-TW">
                <a:ea typeface="+mn-lt"/>
                <a:cs typeface="+mn-lt"/>
              </a:rPr>
              <a:t> </a:t>
            </a:r>
            <a:endParaRPr lang="zh-TW"/>
          </a:p>
          <a:p>
            <a:r>
              <a:rPr lang="zh-TW" b="1">
                <a:ea typeface="+mn-lt"/>
                <a:cs typeface="+mn-lt"/>
              </a:rPr>
              <a:t>Size:</a:t>
            </a:r>
            <a:r>
              <a:rPr lang="zh-TW">
                <a:ea typeface="+mn-lt"/>
                <a:cs typeface="+mn-lt"/>
              </a:rPr>
              <a:t> The dataset includes records for </a:t>
            </a:r>
            <a:r>
              <a:rPr lang="en-US" altLang="zh-TW">
                <a:ea typeface="+mn-lt"/>
                <a:cs typeface="+mn-lt"/>
              </a:rPr>
              <a:t>fi</a:t>
            </a:r>
            <a:r>
              <a:rPr lang="zh-TW">
                <a:ea typeface="+mn-lt"/>
                <a:cs typeface="+mn-lt"/>
              </a:rPr>
              <a:t>ve</a:t>
            </a:r>
            <a:r>
              <a:rPr lang="zh-TW" altLang="en-US">
                <a:ea typeface="+mn-lt"/>
                <a:cs typeface="+mn-lt"/>
              </a:rPr>
              <a:t> </a:t>
            </a:r>
            <a:r>
              <a:rPr lang="zh-TW">
                <a:ea typeface="+mn-lt"/>
                <a:cs typeface="+mn-lt"/>
              </a:rPr>
              <a:t>thousand m</a:t>
            </a:r>
            <a:r>
              <a:rPr lang="en-US" altLang="zh-TW" err="1">
                <a:ea typeface="+mn-lt"/>
                <a:cs typeface="+mn-lt"/>
              </a:rPr>
              <a:t>ovies</a:t>
            </a:r>
            <a:endParaRPr lang="zh-TW" err="1"/>
          </a:p>
          <a:p>
            <a:r>
              <a:rPr lang="zh-TW" b="1">
                <a:ea typeface="+mn-lt"/>
                <a:cs typeface="+mn-lt"/>
              </a:rPr>
              <a:t>Characteristics:</a:t>
            </a:r>
            <a:r>
              <a:rPr lang="zh-TW">
                <a:ea typeface="+mn-lt"/>
                <a:cs typeface="+mn-lt"/>
              </a:rPr>
              <a:t> Key features include </a:t>
            </a:r>
            <a:r>
              <a:rPr lang="en-US" altLang="zh-TW">
                <a:ea typeface="+mn-lt"/>
                <a:cs typeface="+mn-lt"/>
              </a:rPr>
              <a:t>g</a:t>
            </a:r>
            <a:r>
              <a:rPr lang="zh-TW">
                <a:ea typeface="+mn-lt"/>
                <a:cs typeface="+mn-lt"/>
              </a:rPr>
              <a:t>e</a:t>
            </a:r>
            <a:r>
              <a:rPr lang="en-US" altLang="zh-TW" err="1">
                <a:ea typeface="+mn-lt"/>
                <a:cs typeface="+mn-lt"/>
              </a:rPr>
              <a:t>nre</a:t>
            </a:r>
            <a:r>
              <a:rPr lang="en-US" altLang="zh-TW">
                <a:ea typeface="+mn-lt"/>
                <a:cs typeface="+mn-lt"/>
              </a:rPr>
              <a:t>,</a:t>
            </a:r>
            <a:r>
              <a:rPr lang="zh-TW">
                <a:ea typeface="+mn-lt"/>
                <a:cs typeface="+mn-lt"/>
              </a:rPr>
              <a:t> </a:t>
            </a:r>
            <a:r>
              <a:rPr lang="en-US" altLang="zh-TW">
                <a:ea typeface="+mn-lt"/>
                <a:cs typeface="+mn-lt"/>
              </a:rPr>
              <a:t>IMDb</a:t>
            </a:r>
            <a:r>
              <a:rPr lang="zh-TW" altLang="en-US">
                <a:ea typeface="+mn-lt"/>
                <a:cs typeface="+mn-lt"/>
              </a:rPr>
              <a:t> sc</a:t>
            </a:r>
            <a:r>
              <a:rPr lang="en-US" altLang="zh-TW">
                <a:ea typeface="+mn-lt"/>
                <a:cs typeface="+mn-lt"/>
              </a:rPr>
              <a:t>o</a:t>
            </a:r>
            <a:r>
              <a:rPr lang="en-US" altLang="en-US">
                <a:ea typeface="+mn-lt"/>
                <a:cs typeface="+mn-lt"/>
              </a:rPr>
              <a:t>re</a:t>
            </a:r>
            <a:r>
              <a:rPr lang="zh-TW">
                <a:ea typeface="+mn-lt"/>
                <a:cs typeface="+mn-lt"/>
              </a:rPr>
              <a:t>, </a:t>
            </a:r>
            <a:r>
              <a:rPr lang="en-US" altLang="zh-TW">
                <a:ea typeface="+mn-lt"/>
                <a:cs typeface="+mn-lt"/>
              </a:rPr>
              <a:t>Di</a:t>
            </a:r>
            <a:r>
              <a:rPr lang="zh-TW">
                <a:ea typeface="+mn-lt"/>
                <a:cs typeface="+mn-lt"/>
              </a:rPr>
              <a:t>rect</a:t>
            </a:r>
            <a:r>
              <a:rPr lang="en-US" altLang="zh-TW">
                <a:ea typeface="+mn-lt"/>
                <a:cs typeface="+mn-lt"/>
              </a:rPr>
              <a:t>or</a:t>
            </a:r>
            <a:r>
              <a:rPr lang="zh-TW" altLang="en-US">
                <a:ea typeface="+mn-lt"/>
                <a:cs typeface="+mn-lt"/>
              </a:rPr>
              <a:t> n</a:t>
            </a:r>
            <a:r>
              <a:rPr lang="en-US" altLang="zh-TW" err="1">
                <a:ea typeface="+mn-lt"/>
                <a:cs typeface="+mn-lt"/>
              </a:rPr>
              <a:t>ame</a:t>
            </a:r>
            <a:r>
              <a:rPr lang="zh-TW" altLang="en-US">
                <a:ea typeface="+mn-lt"/>
                <a:cs typeface="+mn-lt"/>
              </a:rPr>
              <a:t> </a:t>
            </a:r>
            <a:r>
              <a:rPr lang="zh-TW">
                <a:ea typeface="+mn-lt"/>
                <a:cs typeface="+mn-lt"/>
              </a:rPr>
              <a:t>, </a:t>
            </a:r>
            <a:r>
              <a:rPr lang="en-US" altLang="zh-TW">
                <a:ea typeface="+mn-lt"/>
                <a:cs typeface="+mn-lt"/>
              </a:rPr>
              <a:t>l</a:t>
            </a:r>
            <a:r>
              <a:rPr lang="zh-TW">
                <a:ea typeface="+mn-lt"/>
                <a:cs typeface="+mn-lt"/>
              </a:rPr>
              <a:t>an</a:t>
            </a:r>
            <a:r>
              <a:rPr lang="en-US" altLang="zh-TW" err="1">
                <a:ea typeface="+mn-lt"/>
                <a:cs typeface="+mn-lt"/>
              </a:rPr>
              <a:t>guage</a:t>
            </a:r>
            <a:r>
              <a:rPr lang="zh-TW">
                <a:ea typeface="+mn-lt"/>
                <a:cs typeface="+mn-lt"/>
              </a:rPr>
              <a:t>, </a:t>
            </a:r>
            <a:r>
              <a:rPr lang="en-US" altLang="zh-TW">
                <a:ea typeface="+mn-lt"/>
                <a:cs typeface="+mn-lt"/>
              </a:rPr>
              <a:t>dura</a:t>
            </a:r>
            <a:r>
              <a:rPr lang="zh-TW">
                <a:ea typeface="+mn-lt"/>
                <a:cs typeface="+mn-lt"/>
              </a:rPr>
              <a:t>tio</a:t>
            </a:r>
            <a:r>
              <a:rPr lang="en-US" altLang="zh-TW">
                <a:ea typeface="+mn-lt"/>
                <a:cs typeface="+mn-lt"/>
              </a:rPr>
              <a:t>n</a:t>
            </a:r>
            <a:r>
              <a:rPr lang="zh-TW">
                <a:ea typeface="+mn-lt"/>
                <a:cs typeface="+mn-lt"/>
              </a:rPr>
              <a:t>, </a:t>
            </a:r>
            <a:r>
              <a:rPr lang="en-US" altLang="zh-TW">
                <a:ea typeface="+mn-lt"/>
                <a:cs typeface="+mn-lt"/>
              </a:rPr>
              <a:t>M</a:t>
            </a:r>
            <a:r>
              <a:rPr lang="zh-TW">
                <a:ea typeface="+mn-lt"/>
                <a:cs typeface="+mn-lt"/>
              </a:rPr>
              <a:t>o</a:t>
            </a:r>
            <a:r>
              <a:rPr lang="en-US" altLang="zh-TW">
                <a:ea typeface="+mn-lt"/>
                <a:cs typeface="+mn-lt"/>
              </a:rPr>
              <a:t>v</a:t>
            </a:r>
            <a:r>
              <a:rPr lang="zh-TW">
                <a:ea typeface="+mn-lt"/>
                <a:cs typeface="+mn-lt"/>
              </a:rPr>
              <a:t>ie</a:t>
            </a:r>
            <a:r>
              <a:rPr lang="zh-TW" altLang="en-US">
                <a:ea typeface="+mn-lt"/>
                <a:cs typeface="+mn-lt"/>
              </a:rPr>
              <a:t> Y</a:t>
            </a:r>
            <a:r>
              <a:rPr lang="en-US" altLang="zh-TW">
                <a:ea typeface="+mn-lt"/>
                <a:cs typeface="+mn-lt"/>
              </a:rPr>
              <a:t>e</a:t>
            </a:r>
            <a:r>
              <a:rPr lang="en-US" altLang="en-US">
                <a:ea typeface="+mn-lt"/>
                <a:cs typeface="+mn-lt"/>
              </a:rPr>
              <a:t>ar</a:t>
            </a:r>
            <a:r>
              <a:rPr lang="zh-TW">
                <a:ea typeface="+mn-lt"/>
                <a:cs typeface="+mn-lt"/>
              </a:rPr>
              <a:t>,</a:t>
            </a:r>
            <a:r>
              <a:rPr lang="zh-TW" altLang="en-US">
                <a:ea typeface="+mn-lt"/>
                <a:cs typeface="+mn-lt"/>
              </a:rPr>
              <a:t> </a:t>
            </a:r>
            <a:r>
              <a:rPr lang="en-US" altLang="en-US">
                <a:ea typeface="+mn-lt"/>
                <a:cs typeface="+mn-lt"/>
              </a:rPr>
              <a:t>Country and gross revenue</a:t>
            </a:r>
            <a:r>
              <a:rPr lang="zh-TW">
                <a:ea typeface="+mn-lt"/>
                <a:cs typeface="+mn-lt"/>
              </a:rPr>
              <a:t>.</a:t>
            </a:r>
            <a:endParaRPr lang="zh-TW"/>
          </a:p>
          <a:p>
            <a:endParaRPr lang="zh-TW" alt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B3E6BE73-993A-DD2A-1CAB-CA2161F4D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74" r="25922" b="-1"/>
          <a:stretch/>
        </p:blipFill>
        <p:spPr>
          <a:xfrm>
            <a:off x="7737169" y="10"/>
            <a:ext cx="35552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24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2FF28-097A-F0A1-C481-EF3F19493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730" y="258816"/>
            <a:ext cx="8915402" cy="977463"/>
          </a:xfrm>
        </p:spPr>
        <p:txBody>
          <a:bodyPr/>
          <a:lstStyle/>
          <a:p>
            <a:r>
              <a:rPr lang="zh-TW" altLang="en-US"/>
              <a:t>Sample of dataset</a:t>
            </a: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3543B2ED-C0B9-565B-3467-7CF82626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00" y="1356692"/>
            <a:ext cx="10464361" cy="490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31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202E00-778C-9A9E-DEEA-C9D2603B2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72990" y="1040417"/>
            <a:ext cx="9419219" cy="56024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altLang="zh-TW">
                <a:ea typeface="+mj-lt"/>
                <a:cs typeface="+mj-lt"/>
              </a:rPr>
              <a:t>IMDB Rating </a:t>
            </a:r>
            <a:r>
              <a:rPr lang="en-US">
                <a:ea typeface="+mj-lt"/>
                <a:cs typeface="+mj-lt"/>
              </a:rPr>
              <a:t>Prediction Algorithm</a:t>
            </a:r>
          </a:p>
          <a:p>
            <a:pPr algn="r"/>
            <a:endParaRPr lang="en-US" altLang="zh-TW">
              <a:ea typeface="+mj-lt"/>
              <a:cs typeface="+mj-lt"/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AED7EE13-1DBC-9F70-B406-AAA64AC91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711" y="2151993"/>
            <a:ext cx="10293064" cy="467023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altLang="zh-TW" sz="2400" b="1" dirty="0">
                <a:ea typeface="+mn-lt"/>
                <a:cs typeface="+mn-lt"/>
              </a:rPr>
              <a:t>Algorithm</a:t>
            </a:r>
            <a:r>
              <a:rPr lang="zh-TW" altLang="en-US" sz="2400" b="1" dirty="0">
                <a:ea typeface="+mn-lt"/>
                <a:cs typeface="+mn-lt"/>
              </a:rPr>
              <a:t> </a:t>
            </a:r>
            <a:r>
              <a:rPr lang="en-US" altLang="zh-TW" sz="2400" b="1" dirty="0">
                <a:ea typeface="+mn-lt"/>
                <a:cs typeface="+mn-lt"/>
              </a:rPr>
              <a:t>Used</a:t>
            </a:r>
            <a:r>
              <a:rPr lang="en-US" altLang="zh-TW" sz="2400" dirty="0">
                <a:ea typeface="+mn-lt"/>
                <a:cs typeface="+mn-lt"/>
              </a:rPr>
              <a:t>:</a:t>
            </a:r>
            <a:r>
              <a:rPr lang="zh-TW" altLang="en-US" sz="2400" dirty="0">
                <a:ea typeface="+mn-lt"/>
                <a:cs typeface="+mn-lt"/>
              </a:rPr>
              <a:t> </a:t>
            </a:r>
            <a:r>
              <a:rPr lang="en-US" altLang="zh-TW" sz="2400" dirty="0">
                <a:ea typeface="+mn-lt"/>
                <a:cs typeface="+mn-lt"/>
              </a:rPr>
              <a:t>Linear</a:t>
            </a:r>
            <a:r>
              <a:rPr lang="zh-TW" altLang="en-US" sz="2400" dirty="0">
                <a:ea typeface="+mn-lt"/>
                <a:cs typeface="+mn-lt"/>
              </a:rPr>
              <a:t> </a:t>
            </a:r>
            <a:r>
              <a:rPr lang="en-US" altLang="zh-TW" sz="2400" dirty="0">
                <a:ea typeface="+mn-lt"/>
                <a:cs typeface="+mn-lt"/>
              </a:rPr>
              <a:t>Regression</a:t>
            </a:r>
            <a:endParaRPr lang="zh-TW" altLang="en-US" sz="2400"/>
          </a:p>
          <a:p>
            <a:pPr marL="0" indent="0">
              <a:buNone/>
            </a:pPr>
            <a:r>
              <a:rPr lang="en-US" altLang="zh-TW" sz="2400" b="1" dirty="0">
                <a:ea typeface="+mn-lt"/>
                <a:cs typeface="+mn-lt"/>
              </a:rPr>
              <a:t>Purpose:</a:t>
            </a:r>
            <a:r>
              <a:rPr lang="zh-TW" altLang="en-US" sz="2400" dirty="0">
                <a:ea typeface="+mn-lt"/>
                <a:cs typeface="+mn-lt"/>
              </a:rPr>
              <a:t> </a:t>
            </a:r>
            <a:r>
              <a:rPr lang="en-US" altLang="zh-TW" sz="2400" dirty="0">
                <a:ea typeface="+mn-lt"/>
                <a:cs typeface="+mn-lt"/>
              </a:rPr>
              <a:t>To</a:t>
            </a:r>
            <a:r>
              <a:rPr lang="zh-TW" altLang="en-US" sz="2400" dirty="0">
                <a:ea typeface="+mn-lt"/>
                <a:cs typeface="+mn-lt"/>
              </a:rPr>
              <a:t> </a:t>
            </a:r>
            <a:r>
              <a:rPr lang="en-US" altLang="zh-TW" sz="2400" dirty="0">
                <a:ea typeface="+mn-lt"/>
                <a:cs typeface="+mn-lt"/>
              </a:rPr>
              <a:t>predict</a:t>
            </a:r>
            <a:r>
              <a:rPr lang="zh-TW" altLang="en-US" sz="2400" dirty="0">
                <a:ea typeface="+mn-lt"/>
                <a:cs typeface="+mn-lt"/>
              </a:rPr>
              <a:t> </a:t>
            </a:r>
            <a:r>
              <a:rPr lang="en-US" altLang="zh-TW" sz="2400" dirty="0">
                <a:ea typeface="+mn-lt"/>
                <a:cs typeface="+mn-lt"/>
              </a:rPr>
              <a:t>IMDB</a:t>
            </a:r>
            <a:r>
              <a:rPr lang="zh-TW" altLang="en-US" sz="2400" dirty="0">
                <a:ea typeface="+mn-lt"/>
                <a:cs typeface="+mn-lt"/>
              </a:rPr>
              <a:t> </a:t>
            </a:r>
            <a:r>
              <a:rPr lang="en-US" altLang="zh-TW" sz="2400" dirty="0">
                <a:ea typeface="+mn-lt"/>
                <a:cs typeface="+mn-lt"/>
              </a:rPr>
              <a:t>movie</a:t>
            </a:r>
            <a:r>
              <a:rPr lang="zh-TW" altLang="en-US" sz="2400" dirty="0">
                <a:ea typeface="+mn-lt"/>
                <a:cs typeface="+mn-lt"/>
              </a:rPr>
              <a:t> </a:t>
            </a:r>
            <a:r>
              <a:rPr lang="en-US" altLang="zh-TW" sz="2400" dirty="0">
                <a:ea typeface="+mn-lt"/>
                <a:cs typeface="+mn-lt"/>
              </a:rPr>
              <a:t>ratings</a:t>
            </a:r>
            <a:r>
              <a:rPr lang="zh-TW" altLang="en-US" sz="2400" dirty="0">
                <a:ea typeface="+mn-lt"/>
                <a:cs typeface="+mn-lt"/>
              </a:rPr>
              <a:t> </a:t>
            </a:r>
            <a:r>
              <a:rPr lang="en-US" altLang="zh-TW" sz="2400" dirty="0">
                <a:ea typeface="+mn-lt"/>
                <a:cs typeface="+mn-lt"/>
              </a:rPr>
              <a:t>using</a:t>
            </a:r>
            <a:r>
              <a:rPr lang="zh-TW" altLang="en-US" sz="2400" dirty="0">
                <a:ea typeface="+mn-lt"/>
                <a:cs typeface="+mn-lt"/>
              </a:rPr>
              <a:t> </a:t>
            </a:r>
            <a:r>
              <a:rPr lang="en-US" altLang="zh-TW" sz="2400" dirty="0">
                <a:ea typeface="+mn-lt"/>
                <a:cs typeface="+mn-lt"/>
              </a:rPr>
              <a:t>historical</a:t>
            </a:r>
            <a:r>
              <a:rPr lang="zh-TW" altLang="en-US" sz="2400" dirty="0">
                <a:ea typeface="+mn-lt"/>
                <a:cs typeface="+mn-lt"/>
              </a:rPr>
              <a:t> </a:t>
            </a:r>
            <a:r>
              <a:rPr lang="en-US" altLang="zh-TW" sz="2400" dirty="0">
                <a:ea typeface="+mn-lt"/>
                <a:cs typeface="+mn-lt"/>
              </a:rPr>
              <a:t>data.</a:t>
            </a:r>
            <a:endParaRPr lang="en-US" altLang="zh-TW" sz="2400"/>
          </a:p>
          <a:p>
            <a:pPr marL="0" indent="0">
              <a:buNone/>
            </a:pPr>
            <a:r>
              <a:rPr lang="en-US" altLang="zh-TW" sz="2400" b="1" dirty="0">
                <a:latin typeface="Avenir Next LT Pro Light"/>
                <a:ea typeface="+mn-lt"/>
                <a:cs typeface="Arial"/>
              </a:rPr>
              <a:t>Cleaning:</a:t>
            </a:r>
            <a:r>
              <a:rPr lang="zh-TW" alt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 </a:t>
            </a:r>
            <a:r>
              <a:rPr lang="en-US" altLang="zh-TW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Address</a:t>
            </a:r>
            <a:r>
              <a:rPr 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ed</a:t>
            </a:r>
            <a:r>
              <a:rPr lang="zh-TW" alt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 </a:t>
            </a:r>
            <a:r>
              <a:rPr lang="en-US" altLang="zh-TW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missing</a:t>
            </a:r>
            <a:r>
              <a:rPr lang="zh-TW" alt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 </a:t>
            </a:r>
            <a:r>
              <a:rPr lang="en-US" altLang="zh-TW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values,</a:t>
            </a:r>
            <a:r>
              <a:rPr lang="zh-TW" alt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 </a:t>
            </a:r>
            <a:r>
              <a:rPr lang="en-US" altLang="zh-TW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outliers,</a:t>
            </a:r>
            <a:r>
              <a:rPr lang="zh-TW" alt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 </a:t>
            </a:r>
            <a:r>
              <a:rPr lang="en-US" altLang="zh-TW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and</a:t>
            </a:r>
            <a:r>
              <a:rPr lang="zh-TW" alt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 </a:t>
            </a:r>
            <a:r>
              <a:rPr lang="en-US" altLang="zh-TW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ensure</a:t>
            </a:r>
            <a:r>
              <a:rPr 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d</a:t>
            </a:r>
            <a:r>
              <a:rPr lang="zh-TW" alt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 </a:t>
            </a:r>
            <a:r>
              <a:rPr lang="en-US" altLang="zh-TW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consistency</a:t>
            </a:r>
            <a:r>
              <a:rPr lang="zh-TW" alt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 </a:t>
            </a:r>
            <a:r>
              <a:rPr lang="en-US" altLang="zh-TW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in</a:t>
            </a:r>
            <a:r>
              <a:rPr lang="zh-TW" alt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 </a:t>
            </a:r>
            <a:r>
              <a:rPr lang="en-US" altLang="zh-TW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categorical</a:t>
            </a:r>
            <a:r>
              <a:rPr lang="zh-TW" alt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 </a:t>
            </a:r>
            <a:r>
              <a:rPr lang="en-US" altLang="zh-TW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variables.</a:t>
            </a:r>
            <a:endParaRPr lang="zh-TW" altLang="en-US" sz="2400" dirty="0">
              <a:latin typeface="Avenir Next LT Pro Light"/>
              <a:ea typeface="+mn-lt"/>
              <a:cs typeface="Arial"/>
            </a:endParaRPr>
          </a:p>
          <a:p>
            <a:pPr marL="0" indent="0">
              <a:buNone/>
            </a:pPr>
            <a:r>
              <a:rPr lang="en-US" altLang="zh-TW" sz="2400" b="1" dirty="0">
                <a:latin typeface="Avenir Next LT Pro Light"/>
                <a:ea typeface="+mn-lt"/>
                <a:cs typeface="Arial"/>
              </a:rPr>
              <a:t>Feature</a:t>
            </a:r>
            <a:r>
              <a:rPr lang="zh-TW" altLang="en-US" sz="2400" b="1" dirty="0">
                <a:latin typeface="Avenir Next LT Pro Light"/>
                <a:ea typeface="+mn-lt"/>
                <a:cs typeface="Arial"/>
              </a:rPr>
              <a:t> </a:t>
            </a:r>
            <a:r>
              <a:rPr lang="en-US" altLang="zh-TW" sz="2400" b="1" dirty="0">
                <a:latin typeface="Avenir Next LT Pro Light"/>
                <a:ea typeface="+mn-lt"/>
                <a:cs typeface="Arial"/>
              </a:rPr>
              <a:t>Engineering:</a:t>
            </a:r>
            <a:r>
              <a:rPr lang="zh-TW" alt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 </a:t>
            </a:r>
            <a:r>
              <a:rPr lang="en-US" altLang="zh-TW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Create</a:t>
            </a:r>
            <a:r>
              <a:rPr 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d</a:t>
            </a:r>
            <a:r>
              <a:rPr lang="zh-TW" alt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 </a:t>
            </a:r>
            <a:r>
              <a:rPr lang="en-US" altLang="zh-TW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new</a:t>
            </a:r>
            <a:r>
              <a:rPr lang="zh-TW" alt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 </a:t>
            </a:r>
            <a:r>
              <a:rPr lang="en-US" altLang="zh-TW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features</a:t>
            </a:r>
            <a:r>
              <a:rPr lang="zh-TW" alt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 </a:t>
            </a:r>
            <a:r>
              <a:rPr lang="en-US" altLang="zh-TW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that</a:t>
            </a:r>
            <a:r>
              <a:rPr lang="zh-TW" alt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 </a:t>
            </a:r>
            <a:r>
              <a:rPr lang="en-US" altLang="zh-TW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w</a:t>
            </a:r>
            <a:r>
              <a:rPr 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ere</a:t>
            </a:r>
            <a:r>
              <a:rPr lang="zh-TW" alt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 </a:t>
            </a:r>
            <a:r>
              <a:rPr lang="en-US" altLang="zh-TW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relevant</a:t>
            </a:r>
            <a:r>
              <a:rPr lang="zh-TW" alt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 </a:t>
            </a:r>
            <a:r>
              <a:rPr lang="en-US" altLang="zh-TW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for</a:t>
            </a:r>
            <a:r>
              <a:rPr lang="zh-TW" alt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 </a:t>
            </a:r>
            <a:r>
              <a:rPr lang="en-US" altLang="zh-TW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analysis,</a:t>
            </a:r>
            <a:r>
              <a:rPr lang="zh-TW" alt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 </a:t>
            </a:r>
            <a:r>
              <a:rPr lang="en-US" altLang="zh-TW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such</a:t>
            </a:r>
            <a:r>
              <a:rPr lang="zh-TW" alt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 </a:t>
            </a:r>
            <a:r>
              <a:rPr lang="en-US" altLang="zh-TW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as</a:t>
            </a:r>
            <a:r>
              <a:rPr lang="zh-TW" alt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 </a:t>
            </a:r>
            <a:r>
              <a:rPr lang="en-US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Primary Genre</a:t>
            </a:r>
            <a:r>
              <a:rPr lang="en-US" altLang="zh-TW" sz="2400" dirty="0">
                <a:solidFill>
                  <a:srgbClr val="0D0D0D"/>
                </a:solidFill>
                <a:latin typeface="Avenir Next LT Pro Light"/>
                <a:ea typeface="+mn-lt"/>
                <a:cs typeface="Arial"/>
              </a:rPr>
              <a:t>.</a:t>
            </a:r>
            <a:endParaRPr lang="en-US" sz="2400" dirty="0">
              <a:latin typeface="Avenir Next LT Pro Light"/>
            </a:endParaRPr>
          </a:p>
          <a:p>
            <a:pPr marL="0" indent="0">
              <a:buNone/>
            </a:pPr>
            <a:endParaRPr lang="en-US" altLang="zh-TW" b="1"/>
          </a:p>
        </p:txBody>
      </p:sp>
    </p:spTree>
    <p:extLst>
      <p:ext uri="{BB962C8B-B14F-4D97-AF65-F5344CB8AC3E}">
        <p14:creationId xmlns:p14="http://schemas.microsoft.com/office/powerpoint/2010/main" val="3082052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5BEA-A5D1-1272-538F-73306F710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52" y="223520"/>
            <a:ext cx="9692640" cy="1325562"/>
          </a:xfrm>
        </p:spPr>
        <p:txBody>
          <a:bodyPr>
            <a:normAutofit/>
          </a:bodyPr>
          <a:lstStyle/>
          <a:p>
            <a:r>
              <a:rPr lang="en-US" altLang="zh-TW">
                <a:ea typeface="+mj-lt"/>
                <a:cs typeface="+mj-lt"/>
              </a:rPr>
              <a:t>Algorithm Implementation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17704D-D449-D622-ED12-0D94B1F8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33575"/>
            <a:ext cx="4401509" cy="42465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TW" b="1">
                <a:ea typeface="+mn-lt"/>
                <a:cs typeface="+mn-lt"/>
              </a:rPr>
              <a:t>Steps</a:t>
            </a:r>
            <a:r>
              <a:rPr lang="zh-TW" altLang="en-US" b="1">
                <a:ea typeface="+mn-lt"/>
                <a:cs typeface="+mn-lt"/>
              </a:rPr>
              <a:t> </a:t>
            </a:r>
            <a:r>
              <a:rPr lang="en-US" altLang="zh-TW" b="1">
                <a:ea typeface="+mn-lt"/>
                <a:cs typeface="+mn-lt"/>
              </a:rPr>
              <a:t>Involved:</a:t>
            </a:r>
            <a:endParaRPr lang="zh-TW" altLang="en-US" b="1"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altLang="zh-TW">
                <a:latin typeface="Arial"/>
                <a:cs typeface="Arial"/>
              </a:rPr>
              <a:t>Feature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Selection: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critic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reviews,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duration,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user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votes,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user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reviews,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budget,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release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year.</a:t>
            </a:r>
            <a:endParaRPr lang="zh-TW" altLang="en-US">
              <a:latin typeface="Arial"/>
              <a:cs typeface="Arial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altLang="zh-TW">
                <a:latin typeface="Arial"/>
                <a:cs typeface="Arial"/>
              </a:rPr>
              <a:t>Data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Splitting: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Separated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data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into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80%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for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training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and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20%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for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testing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(with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a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consistent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random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state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for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reproducibility).</a:t>
            </a:r>
            <a:endParaRPr lang="zh-TW" altLang="en-US">
              <a:latin typeface="Arial"/>
              <a:cs typeface="Arial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altLang="zh-TW">
                <a:latin typeface="Arial"/>
                <a:cs typeface="Arial"/>
              </a:rPr>
              <a:t>Model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Training: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Applied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Linear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Regression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to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learn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from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the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training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data.</a:t>
            </a:r>
            <a:endParaRPr lang="zh-TW" altLang="en-US">
              <a:latin typeface="Arial"/>
              <a:cs typeface="Arial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altLang="zh-TW">
                <a:latin typeface="Arial"/>
                <a:cs typeface="Arial"/>
              </a:rPr>
              <a:t>Model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Prediction: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Predicted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IMDB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ratings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for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the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test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dataset.</a:t>
            </a:r>
            <a:endParaRPr lang="zh-TW" altLang="en-US">
              <a:latin typeface="Arial"/>
              <a:cs typeface="Arial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altLang="zh-TW">
                <a:latin typeface="Arial"/>
                <a:cs typeface="Arial"/>
              </a:rPr>
              <a:t>Performance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Evaluation:</a:t>
            </a:r>
            <a:endParaRPr lang="zh-TW" altLang="en-US">
              <a:latin typeface="Arial"/>
              <a:cs typeface="Arial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altLang="zh-TW">
                <a:latin typeface="Arial"/>
                <a:cs typeface="Arial"/>
              </a:rPr>
              <a:t>Mean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Squared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Error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(MSE)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to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measure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prediction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accuracy.</a:t>
            </a:r>
            <a:endParaRPr lang="zh-TW" altLang="en-US">
              <a:latin typeface="Arial"/>
              <a:cs typeface="Arial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altLang="zh-TW">
                <a:latin typeface="Arial"/>
                <a:cs typeface="Arial"/>
              </a:rPr>
              <a:t>R²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Score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to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quantify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the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variance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explained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by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the</a:t>
            </a:r>
            <a:r>
              <a:rPr lang="zh-TW" altLang="en-US">
                <a:latin typeface="Arial"/>
                <a:cs typeface="Arial"/>
              </a:rPr>
              <a:t> </a:t>
            </a:r>
            <a:r>
              <a:rPr lang="en-US" altLang="zh-TW">
                <a:latin typeface="Arial"/>
                <a:cs typeface="Arial"/>
              </a:rPr>
              <a:t>model.</a:t>
            </a:r>
            <a:endParaRPr lang="zh-TW"/>
          </a:p>
          <a:p>
            <a:pPr marL="0" indent="0">
              <a:buNone/>
            </a:pPr>
            <a:endParaRPr lang="zh-TW"/>
          </a:p>
          <a:p>
            <a:endParaRPr lang="zh-TW" altLang="en-US"/>
          </a:p>
        </p:txBody>
      </p:sp>
      <p:pic>
        <p:nvPicPr>
          <p:cNvPr id="8" name="Graphic 6" descr="報表 (新增)">
            <a:extLst>
              <a:ext uri="{FF2B5EF4-FFF2-40B4-BE49-F238E27FC236}">
                <a16:creationId xmlns:a16="http://schemas.microsoft.com/office/drawing/2014/main" id="{65FAD0BC-1DD5-C99E-A9D9-BD3318E97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9706" y="1933575"/>
            <a:ext cx="3639872" cy="363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6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7FAE98-FF51-D9D3-81FA-1A14F7A3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06" y="2627"/>
            <a:ext cx="8915402" cy="1312480"/>
          </a:xfrm>
        </p:spPr>
        <p:txBody>
          <a:bodyPr>
            <a:normAutofit/>
          </a:bodyPr>
          <a:lstStyle/>
          <a:p>
            <a:r>
              <a:rPr lang="zh-TW" sz="4000">
                <a:solidFill>
                  <a:srgbClr val="2D2D2D"/>
                </a:solidFill>
                <a:ea typeface="+mj-lt"/>
                <a:cs typeface="+mj-lt"/>
              </a:rPr>
              <a:t>Mining Algorithm</a:t>
            </a:r>
            <a:endParaRPr lang="zh-TW" sz="40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030AAA-BA06-F97E-DBDC-F6B30ABE1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zh-TW">
              <a:solidFill>
                <a:srgbClr val="0D0D0D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zh-TW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D7C776C-72B1-85A1-82E9-056962D99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25" y="1826381"/>
            <a:ext cx="11126864" cy="457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55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4126-459D-6436-100A-5D42D2FD8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34" y="212834"/>
            <a:ext cx="8915402" cy="1371600"/>
          </a:xfrm>
        </p:spPr>
        <p:txBody>
          <a:bodyPr/>
          <a:lstStyle/>
          <a:p>
            <a:r>
              <a:rPr lang="en-US"/>
              <a:t>Output</a:t>
            </a:r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F3D3776-1910-6C6D-07DF-2A5663DF9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101" y="893865"/>
            <a:ext cx="8835520" cy="5848249"/>
          </a:xfrm>
        </p:spPr>
      </p:pic>
    </p:spTree>
    <p:extLst>
      <p:ext uri="{BB962C8B-B14F-4D97-AF65-F5344CB8AC3E}">
        <p14:creationId xmlns:p14="http://schemas.microsoft.com/office/powerpoint/2010/main" val="2683165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896793-E352-6FAA-0575-2B46C33A7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72" y="396240"/>
            <a:ext cx="9692640" cy="1325562"/>
          </a:xfrm>
        </p:spPr>
        <p:txBody>
          <a:bodyPr>
            <a:normAutofit/>
          </a:bodyPr>
          <a:lstStyle/>
          <a:p>
            <a:r>
              <a:rPr lang="zh-TW">
                <a:ea typeface="+mj-lt"/>
                <a:cs typeface="+mj-lt"/>
              </a:rPr>
              <a:t>Power BI Dashboard Outline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2DA40B-F20C-EBB3-0B19-8C8415D51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289175"/>
            <a:ext cx="4401509" cy="42465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altLang="zh-TW" b="1">
                <a:ea typeface="+mn-lt"/>
                <a:cs typeface="+mn-lt"/>
              </a:rPr>
              <a:t>Few</a:t>
            </a:r>
            <a:r>
              <a:rPr lang="zh-TW" b="1">
                <a:ea typeface="+mn-lt"/>
                <a:cs typeface="+mn-lt"/>
              </a:rPr>
              <a:t> Visualizations:</a:t>
            </a:r>
            <a:endParaRPr lang="zh-TW" altLang="en-US"/>
          </a:p>
          <a:p>
            <a:pPr lvl="1"/>
            <a:r>
              <a:rPr lang="zh-TW">
                <a:ea typeface="+mn-lt"/>
                <a:cs typeface="+mn-lt"/>
              </a:rPr>
              <a:t>A </a:t>
            </a:r>
            <a:r>
              <a:rPr lang="en-US" altLang="zh-TW">
                <a:ea typeface="+mn-lt"/>
                <a:cs typeface="+mn-lt"/>
              </a:rPr>
              <a:t>line chart showing the IMDb score change over the time</a:t>
            </a:r>
            <a:endParaRPr lang="zh-TW" altLang="en-US">
              <a:ea typeface="+mn-lt"/>
              <a:cs typeface="+mn-lt"/>
            </a:endParaRPr>
          </a:p>
          <a:p>
            <a:pPr lvl="1"/>
            <a:r>
              <a:rPr lang="en-US" altLang="zh-TW">
                <a:ea typeface="+mn-lt"/>
                <a:cs typeface="+mn-lt"/>
              </a:rPr>
              <a:t>A bar chart showing the top IMDb rated movies</a:t>
            </a:r>
            <a:endParaRPr lang="en-US" altLang="zh-TW"/>
          </a:p>
          <a:p>
            <a:pPr lvl="1"/>
            <a:r>
              <a:rPr lang="en-US">
                <a:ea typeface="+mn-lt"/>
                <a:cs typeface="+mn-lt"/>
              </a:rPr>
              <a:t>Relationship Between Box Office Gross and IMDb Scores by Genre in a line and </a:t>
            </a:r>
            <a:r>
              <a:rPr lang="en-US" err="1">
                <a:ea typeface="+mn-lt"/>
                <a:cs typeface="+mn-lt"/>
              </a:rPr>
              <a:t>coloum</a:t>
            </a:r>
            <a:r>
              <a:rPr lang="en-US">
                <a:ea typeface="+mn-lt"/>
                <a:cs typeface="+mn-lt"/>
              </a:rPr>
              <a:t> chart.</a:t>
            </a:r>
            <a:endParaRPr lang="en-US" altLang="zh-TW">
              <a:ea typeface="+mn-lt"/>
              <a:cs typeface="+mn-lt"/>
            </a:endParaRPr>
          </a:p>
          <a:p>
            <a:pPr lvl="1"/>
            <a:r>
              <a:rPr lang="en-US" altLang="zh-TW">
                <a:ea typeface="+mn-lt"/>
                <a:cs typeface="+mn-lt"/>
              </a:rPr>
              <a:t>A</a:t>
            </a:r>
            <a:r>
              <a:rPr lang="zh-TW">
                <a:ea typeface="+mn-lt"/>
                <a:cs typeface="+mn-lt"/>
              </a:rPr>
              <a:t> t</a:t>
            </a:r>
            <a:r>
              <a:rPr lang="en-US" altLang="zh-TW" err="1">
                <a:ea typeface="+mn-lt"/>
                <a:cs typeface="+mn-lt"/>
              </a:rPr>
              <a:t>ree</a:t>
            </a:r>
            <a:r>
              <a:rPr lang="en-US" altLang="zh-TW">
                <a:ea typeface="+mn-lt"/>
                <a:cs typeface="+mn-lt"/>
              </a:rPr>
              <a:t> map showing highest rated director.</a:t>
            </a:r>
            <a:endParaRPr lang="zh-TW" altLang="en-US">
              <a:ea typeface="+mn-lt"/>
              <a:cs typeface="+mn-lt"/>
            </a:endParaRPr>
          </a:p>
          <a:p>
            <a:pPr marL="0" indent="0">
              <a:buNone/>
            </a:pPr>
            <a:endParaRPr lang="zh-TW" b="1"/>
          </a:p>
          <a:p>
            <a:endParaRPr lang="zh-TW" altLang="en-US"/>
          </a:p>
        </p:txBody>
      </p:sp>
      <p:pic>
        <p:nvPicPr>
          <p:cNvPr id="7" name="Graphic 6" descr="Chart">
            <a:extLst>
              <a:ext uri="{FF2B5EF4-FFF2-40B4-BE49-F238E27FC236}">
                <a16:creationId xmlns:a16="http://schemas.microsoft.com/office/drawing/2014/main" id="{9FF2D350-7311-D508-B6AD-5002A5921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9706" y="1933575"/>
            <a:ext cx="3639872" cy="363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611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2FE1DB9-15C9-44B0-9BAF-B2E00E5006C2}">
  <we:reference id="WA200006000" version="1.0.7.0" store="zh-TW" storeType="omex"/>
  <we:alternateReferences>
    <we:reference id="WA200006000" version="1.0.7.0" store="zh-TW" storeType="omex"/>
  </we:alternateReferences>
  <we:properties>
    <we:property name="document_UID" value="&quot;5f424d6b-d5d9-4907-b97c-79bb789c2b1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View</vt:lpstr>
      <vt:lpstr>Movie Rating Analysis</vt:lpstr>
      <vt:lpstr>Problem Statement </vt:lpstr>
      <vt:lpstr>Dataset Used</vt:lpstr>
      <vt:lpstr>Sample of dataset</vt:lpstr>
      <vt:lpstr>IMDB Rating Prediction Algorithm </vt:lpstr>
      <vt:lpstr>Algorithm Implementation</vt:lpstr>
      <vt:lpstr>Mining Algorithm</vt:lpstr>
      <vt:lpstr>Output</vt:lpstr>
      <vt:lpstr>Power BI Dashboard Outline</vt:lpstr>
      <vt:lpstr>Power BI Dashboard: Overview</vt:lpstr>
      <vt:lpstr>Power BI Dashboard: Genres </vt:lpstr>
      <vt:lpstr>Power BI Dashboard: Director </vt:lpstr>
      <vt:lpstr>Power BI Dashboard: Language </vt:lpstr>
      <vt:lpstr>Power BI Dashboard: Duration  </vt:lpstr>
      <vt:lpstr>Power BI Dashboard: Description 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revision>90</cp:revision>
  <dcterms:created xsi:type="dcterms:W3CDTF">2024-03-20T21:03:01Z</dcterms:created>
  <dcterms:modified xsi:type="dcterms:W3CDTF">2024-04-12T22:01:04Z</dcterms:modified>
</cp:coreProperties>
</file>